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E3E3"/>
    <a:srgbClr val="CCCCFF"/>
    <a:srgbClr val="F6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/>
  </p:normalViewPr>
  <p:slideViewPr>
    <p:cSldViewPr snapToGrid="0" snapToObjects="1">
      <p:cViewPr>
        <p:scale>
          <a:sx n="81" d="100"/>
          <a:sy n="81" d="100"/>
        </p:scale>
        <p:origin x="1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F9AF-F1D1-4252-B4EA-4A8E1168BC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48C9-3F0B-4F67-943E-E4157E9B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77DC-D64B-4C28-B745-D2E4AD3D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949D1-3DB1-4CD4-A706-58CA2495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70B2-63C8-4198-9188-7BC18B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F33A-874B-42C0-9D82-ADD50889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B8C-1E16-4C8C-9CA3-A2AAEB2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0101-E0C9-4465-9333-9C64BF1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2208-BAB7-464F-9874-663F9DDC0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F777F-8F30-4985-B31E-8E687A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277F-7B40-4A04-825E-60DF7DC7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26C9-F908-4668-9115-BC8AD03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99C4-A62D-4BCF-B501-4A6E4AE9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76E7C-A69A-480D-B2B2-A14D7B1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DACF-68CB-41F5-8F06-ACC66BF2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5DB-5074-4943-A66A-7B577071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EE5B-A00D-4BCC-AB6F-C32FACED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9D3-4F1A-469F-B464-1BCF3D9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498C-3BF6-4511-A360-98AB1FC3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F985-841D-425F-9FEA-794C97DC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8A7-1CD2-4450-873B-0B89DA54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4218-D6C7-4076-844E-2AD57A8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3B7-9A0A-47A9-A640-8E6E8A8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68DE3-404F-4C71-B92A-FCD495F4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F1A-CFC1-4E27-8F9A-46384D0C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DF079-8441-4909-A5EB-22FE4718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DA73-559C-4B3F-A1EC-7DFD7A5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ED7-F0D5-4B0B-81B8-19909FB7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2A5A-1027-4F32-978D-20DDE58F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8D2DF-E310-4391-B509-DD7732F2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8EE7B-B145-4541-A230-785FF858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D7AA-B1AB-44AC-9251-5EC81635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D9E2-6DB5-4026-BD6B-C652AFB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8F1-257F-4D68-9493-D7FAB7C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90EAC-12F6-414E-AC43-9F10D7C1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92A16-92E3-419E-8F2F-21F61553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6B17-E7DE-4590-BCCC-E88940329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B5DF-9228-4583-8933-994E2195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48EA-FDC1-4B58-BB59-C490C9B3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C14B-EE90-455B-8108-15050F81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1395-A64F-44F6-BEB9-F6D08E1B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9A70-883C-4410-909A-B884083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CC96F-B205-42B5-9168-D1A83702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624C-61A3-4A4A-8511-4CE7E64E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80A31-666F-4629-9AE5-25B017E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6D20-B99F-4A2A-97C6-9189428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9C990-68E8-447F-9481-0852EDC7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08F8-4120-4476-BA2B-BD0F5F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7635-F558-4943-B4A2-9C4F04A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470E-C258-4557-9CE6-EA75245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B18-DD60-40AB-8C83-18E58E9D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C29F-CC74-416D-809B-B60DCFF7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91D6-DA92-4B1B-8818-F0341895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90BF-CEA0-42A6-928D-1C95E71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157-D014-4C25-BDD6-D684D7C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5A4F-AE24-4D53-98EE-3314109E2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555B3-5EB4-4F74-A154-C4C59D59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BBA9-C5CC-4F92-82A0-78C1B8E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89413-35C1-40FD-9B7D-2DCF70D2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6460-0C62-46A4-A50B-D8B3315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14DB-F220-4013-875B-A5F67425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099F-F45E-4F78-9F70-98401474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BDB5-D60B-412F-9BEB-6E3AAD397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BE13-D15E-4FCD-BEBA-D77134EB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00-8BC4-48A0-ACA0-E6BE7E4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ahealth.io/blo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2020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34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Disease Prediction from Personal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E8A0-5378-3C48-F36D-73DAB245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0944" y="5502420"/>
            <a:ext cx="2723269" cy="13555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3: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Chunxia Tong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Camm Perera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Sergey Gurvich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17985D-C89D-C7B2-DBA2-CB793D45C0C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122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DSE-230 </a:t>
            </a:r>
          </a:p>
          <a:p>
            <a:r>
              <a:rPr lang="en-US" sz="4000" dirty="0"/>
              <a:t>Project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06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3720523" y="486038"/>
            <a:ext cx="390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Diabetes: Background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C0FDC-6ACF-4078-A698-98E792964408}"/>
              </a:ext>
            </a:extLst>
          </p:cNvPr>
          <p:cNvGrpSpPr/>
          <p:nvPr/>
        </p:nvGrpSpPr>
        <p:grpSpPr>
          <a:xfrm>
            <a:off x="184733" y="1226839"/>
            <a:ext cx="8114146" cy="1634376"/>
            <a:chOff x="184733" y="1226839"/>
            <a:chExt cx="8114146" cy="1634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84C-68EA-FC51-F843-1FBED12CEE18}"/>
                </a:ext>
              </a:extLst>
            </p:cNvPr>
            <p:cNvSpPr txBox="1"/>
            <p:nvPr/>
          </p:nvSpPr>
          <p:spPr>
            <a:xfrm>
              <a:off x="4719782" y="2607299"/>
              <a:ext cx="3579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https://www.cdc.gov/diabetes/basics/diabetes.html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2BF91-4D89-44B7-A702-866B40C3CED5}"/>
                </a:ext>
              </a:extLst>
            </p:cNvPr>
            <p:cNvSpPr txBox="1"/>
            <p:nvPr/>
          </p:nvSpPr>
          <p:spPr>
            <a:xfrm>
              <a:off x="184733" y="1226839"/>
              <a:ext cx="7883236" cy="1384995"/>
            </a:xfrm>
            <a:prstGeom prst="rect">
              <a:avLst/>
            </a:prstGeom>
            <a:solidFill>
              <a:srgbClr val="FFCC99">
                <a:alpha val="20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1400" b="1" dirty="0"/>
                <a:t>Quick Facts</a:t>
              </a:r>
              <a:r>
                <a:rPr lang="en-US" sz="1400" dirty="0"/>
                <a:t>:</a:t>
              </a:r>
            </a:p>
            <a:p>
              <a:pPr lvl="1" algn="ctr"/>
              <a:endParaRPr lang="en-US" sz="14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37.3 million US adults have diabetes, and 1 in 5 of them don’t know they have it.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seventh leading cause of death in the United States.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No. 1 cause of kidney failure, lower-limb amputations, and adult blindness.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In the last 20 years, the number of adults diagnosed with diabetes has more than doubled.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7F54E7-0F33-421A-99C1-0708CFC05F57}"/>
              </a:ext>
            </a:extLst>
          </p:cNvPr>
          <p:cNvGrpSpPr/>
          <p:nvPr/>
        </p:nvGrpSpPr>
        <p:grpSpPr>
          <a:xfrm>
            <a:off x="2877135" y="2918888"/>
            <a:ext cx="9107055" cy="1828048"/>
            <a:chOff x="2932554" y="2872120"/>
            <a:chExt cx="9107055" cy="1828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53547-FAC1-4429-B4B2-E497203F3780}"/>
                </a:ext>
              </a:extLst>
            </p:cNvPr>
            <p:cNvSpPr txBox="1"/>
            <p:nvPr/>
          </p:nvSpPr>
          <p:spPr>
            <a:xfrm>
              <a:off x="7102764" y="4446252"/>
              <a:ext cx="49368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https://www.cdc.gov/diabetes/data/statistics-report/risks-complications.html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3CEB-BA04-4BAF-A698-550FBC895BAA}"/>
                </a:ext>
              </a:extLst>
            </p:cNvPr>
            <p:cNvSpPr txBox="1"/>
            <p:nvPr/>
          </p:nvSpPr>
          <p:spPr>
            <a:xfrm>
              <a:off x="2932554" y="2872120"/>
              <a:ext cx="8903855" cy="16004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Risk Factors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Smoking: 		19.8% were tobacco users based on self-report or levels of serum cotinine.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Overweight and Obesity: 	89.8% were overweight or had obesity, defined as a body mass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Physical Inactivity: 		34.3% were physically inactive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Family history: 		Risk increases if a parent or sibling has type 2 diabetes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Race or ethnicity: 		Black, Hispanic, American Indian and Asian American people — are at higher risk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9825E-F0CE-4C8F-B013-2AB498B3E3A2}"/>
              </a:ext>
            </a:extLst>
          </p:cNvPr>
          <p:cNvGrpSpPr/>
          <p:nvPr/>
        </p:nvGrpSpPr>
        <p:grpSpPr>
          <a:xfrm>
            <a:off x="498771" y="4747579"/>
            <a:ext cx="8976095" cy="1851314"/>
            <a:chOff x="2932554" y="2982925"/>
            <a:chExt cx="8903855" cy="18513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CDA96-A1BB-4678-918F-0B8A640E4B77}"/>
                </a:ext>
              </a:extLst>
            </p:cNvPr>
            <p:cNvSpPr txBox="1"/>
            <p:nvPr/>
          </p:nvSpPr>
          <p:spPr>
            <a:xfrm>
              <a:off x="8063283" y="4580323"/>
              <a:ext cx="3773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https://www.cdc.gov/diabetes/managing/problems.html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4892A-78D9-4785-B237-8A26F1C342FA}"/>
                </a:ext>
              </a:extLst>
            </p:cNvPr>
            <p:cNvSpPr txBox="1"/>
            <p:nvPr/>
          </p:nvSpPr>
          <p:spPr>
            <a:xfrm>
              <a:off x="2932554" y="2982925"/>
              <a:ext cx="8903855" cy="16004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Health Complications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Chronic kidney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Nerve damage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Other problems with feet, oral health, vision, hearing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Mental health</a:t>
              </a:r>
            </a:p>
          </p:txBody>
        </p: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E210F1B-6BB0-4D96-8A12-38D64E81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9294093" y="249753"/>
            <a:ext cx="2613053" cy="18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580447" y="955489"/>
            <a:ext cx="678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Proposal: Diabetes Disease Risk Prediction Based on Personal Health Indicators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732847" y="2791464"/>
            <a:ext cx="6850639" cy="153888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Medical</a:t>
            </a:r>
            <a:endParaRPr lang="en-US" sz="1400" b="1" dirty="0"/>
          </a:p>
          <a:p>
            <a:pPr lvl="1" algn="ctr"/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Prevention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Cost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Treatment Improvement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3706090" y="4948405"/>
            <a:ext cx="7883236" cy="92333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Insurance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Calculating Risks Adjustments for Medical Plans Pricing</a:t>
            </a:r>
          </a:p>
          <a:p>
            <a:pPr lvl="1" algn="ctr"/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C5B3B-8BF5-4A06-AF0F-3DF9B39E4C65}"/>
              </a:ext>
            </a:extLst>
          </p:cNvPr>
          <p:cNvGrpSpPr/>
          <p:nvPr/>
        </p:nvGrpSpPr>
        <p:grpSpPr>
          <a:xfrm>
            <a:off x="7951928" y="955489"/>
            <a:ext cx="3827389" cy="2620466"/>
            <a:chOff x="6518061" y="204477"/>
            <a:chExt cx="5450102" cy="3472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9D9CC5-F55F-45D3-B3A2-3483177F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</a:blip>
            <a:stretch>
              <a:fillRect/>
            </a:stretch>
          </p:blipFill>
          <p:spPr>
            <a:xfrm>
              <a:off x="6518061" y="204477"/>
              <a:ext cx="5450101" cy="308164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C2EAD9-517B-4D37-B984-CCFE074B0713}"/>
                </a:ext>
              </a:extLst>
            </p:cNvPr>
            <p:cNvSpPr txBox="1"/>
            <p:nvPr/>
          </p:nvSpPr>
          <p:spPr>
            <a:xfrm>
              <a:off x="8517218" y="3340172"/>
              <a:ext cx="3450945" cy="3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</a:t>
              </a:r>
              <a:r>
                <a:rPr lang="en-US" sz="1050" dirty="0">
                  <a:hlinkClick r:id="rId3"/>
                </a:rPr>
                <a:t>https://www.lumahealth.io</a:t>
              </a:r>
              <a:r>
                <a:rPr lang="en-US" sz="1050" dirty="0"/>
                <a:t>/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741A2-2574-40F0-B006-F5577E04E8FA}"/>
              </a:ext>
            </a:extLst>
          </p:cNvPr>
          <p:cNvSpPr txBox="1"/>
          <p:nvPr/>
        </p:nvSpPr>
        <p:spPr>
          <a:xfrm>
            <a:off x="3029528" y="2165864"/>
            <a:ext cx="28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Possible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5322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C2BCD-4B49-4227-AEB4-7FD2C67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314" y="491198"/>
            <a:ext cx="10825889" cy="1940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2798617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Dataset Description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194324" y="2380178"/>
            <a:ext cx="11630354" cy="411683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Original Dataset Files, Scripts and Description: </a:t>
            </a:r>
            <a:r>
              <a:rPr lang="en-US" sz="1600" dirty="0">
                <a:hlinkClick r:id="rId3"/>
              </a:rPr>
              <a:t>https://www.cdc.gov/brfss/annual_data/annual_2020.html</a:t>
            </a:r>
            <a:endParaRPr lang="en-US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method – annual phone survey (2016-2020)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Question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(Ever told) (you had) diabetes?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you now smoke cigarettes every day, some days, or not at all?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During the past month, other than your regular job, did you participate in any physical activities or exercises such as running, calisthenics, golf, gardening, or walking for exercise?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Variables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fourteen-level age category (1-14)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income categories (1-9)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Body Mass Index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F16DFE1-84DF-4CFA-A7ED-354336FD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1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365" y="2590166"/>
            <a:ext cx="5193337" cy="38950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03509-1C90-4074-BCD0-844F84F5C863}"/>
              </a:ext>
            </a:extLst>
          </p:cNvPr>
          <p:cNvSpPr txBox="1"/>
          <p:nvPr/>
        </p:nvSpPr>
        <p:spPr>
          <a:xfrm>
            <a:off x="8690541" y="6301893"/>
            <a:ext cx="38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https://www.wikihow.com/Conduct-a-Telephone-Survey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E522-2D73-4D96-86B5-4C3D8E71EECA}"/>
              </a:ext>
            </a:extLst>
          </p:cNvPr>
          <p:cNvSpPr txBox="1"/>
          <p:nvPr/>
        </p:nvSpPr>
        <p:spPr>
          <a:xfrm>
            <a:off x="8898770" y="2129514"/>
            <a:ext cx="3083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https://www.cdc.gov/brfss/index.html</a:t>
            </a:r>
          </a:p>
        </p:txBody>
      </p:sp>
    </p:spTree>
    <p:extLst>
      <p:ext uri="{BB962C8B-B14F-4D97-AF65-F5344CB8AC3E}">
        <p14:creationId xmlns:p14="http://schemas.microsoft.com/office/powerpoint/2010/main" val="2457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03C50B5-AAE7-324D-F51C-F3A9F2FE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957"/>
            <a:ext cx="8846055" cy="5269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057235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Insights to be gained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3EF08-A990-40F1-B3B2-C57C9A427D4D}"/>
              </a:ext>
            </a:extLst>
          </p:cNvPr>
          <p:cNvCxnSpPr>
            <a:cxnSpLocks/>
          </p:cNvCxnSpPr>
          <p:nvPr/>
        </p:nvCxnSpPr>
        <p:spPr>
          <a:xfrm>
            <a:off x="101600" y="2421139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8BFFB-27DF-4E8F-B68A-B4990663DDAD}"/>
              </a:ext>
            </a:extLst>
          </p:cNvPr>
          <p:cNvCxnSpPr>
            <a:cxnSpLocks/>
          </p:cNvCxnSpPr>
          <p:nvPr/>
        </p:nvCxnSpPr>
        <p:spPr>
          <a:xfrm flipV="1">
            <a:off x="4011988" y="6071016"/>
            <a:ext cx="1212" cy="7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011988" y="551425"/>
            <a:ext cx="7883236" cy="147732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Find a feature (or combination of features) that affect the chances of developing diabetes disease: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risk level should decrease with exercise, but it can increase with such underlying conditions as heart disease or arthritis</a:t>
            </a:r>
          </a:p>
        </p:txBody>
      </p:sp>
    </p:spTree>
    <p:extLst>
      <p:ext uri="{BB962C8B-B14F-4D97-AF65-F5344CB8AC3E}">
        <p14:creationId xmlns:p14="http://schemas.microsoft.com/office/powerpoint/2010/main" val="7126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Analysis Task to Perform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101600" y="2194449"/>
            <a:ext cx="6968837" cy="313932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Data Preparation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Non-sparse feature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Remove rows with blank values (nulls/NAs)</a:t>
            </a:r>
          </a:p>
          <a:p>
            <a:pPr lvl="1"/>
            <a:r>
              <a:rPr lang="en-US" dirty="0"/>
              <a:t>---------------------------------------------------------</a:t>
            </a:r>
          </a:p>
          <a:p>
            <a:pPr lvl="1"/>
            <a:r>
              <a:rPr lang="en-US" dirty="0"/>
              <a:t>(400k x 279 -&gt; 327k x 112)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irrelevant features (Survey date, Phone number etc.)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non-contributing features/highly correlated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rows with non-contributing answers (‘refuse’)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outliers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Recoding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895D8-BFEB-453D-9D4E-FB18D1082279}"/>
              </a:ext>
            </a:extLst>
          </p:cNvPr>
          <p:cNvSpPr txBox="1"/>
          <p:nvPr/>
        </p:nvSpPr>
        <p:spPr>
          <a:xfrm>
            <a:off x="101599" y="874698"/>
            <a:ext cx="3874655" cy="120032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EDA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6BD2-5AA4-4283-B42B-CCF8281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76998"/>
            <a:ext cx="3480228" cy="3144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B143B-61B0-4A9A-A21A-83BADADE0068}"/>
              </a:ext>
            </a:extLst>
          </p:cNvPr>
          <p:cNvSpPr txBox="1"/>
          <p:nvPr/>
        </p:nvSpPr>
        <p:spPr>
          <a:xfrm>
            <a:off x="101600" y="5453192"/>
            <a:ext cx="387465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(binary)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73682-B138-04C7-AD4E-4EA13923288F}"/>
              </a:ext>
            </a:extLst>
          </p:cNvPr>
          <p:cNvSpPr txBox="1"/>
          <p:nvPr/>
        </p:nvSpPr>
        <p:spPr>
          <a:xfrm>
            <a:off x="8991600" y="4089400"/>
            <a:ext cx="245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Histogram(age and BMI)</a:t>
            </a:r>
          </a:p>
        </p:txBody>
      </p:sp>
    </p:spTree>
    <p:extLst>
      <p:ext uri="{BB962C8B-B14F-4D97-AF65-F5344CB8AC3E}">
        <p14:creationId xmlns:p14="http://schemas.microsoft.com/office/powerpoint/2010/main" val="3817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2FD83014-E78C-B637-B7CE-5730473C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7928678" y="425043"/>
            <a:ext cx="3536969" cy="1989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7830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Potential challenges with data and/or task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26316" y="2162462"/>
            <a:ext cx="7883236" cy="341632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provided data is in SAS format (data conversion)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Correct features to select (feature reduction)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Data engineering: Do we need to apply scaling/one-hot encoding?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Which final target (disease) we predict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Some of the correlations didn’t make sense while EDA (at least commonsense)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What model to choose?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How do we define success?</a:t>
            </a:r>
          </a:p>
        </p:txBody>
      </p:sp>
    </p:spTree>
    <p:extLst>
      <p:ext uri="{BB962C8B-B14F-4D97-AF65-F5344CB8AC3E}">
        <p14:creationId xmlns:p14="http://schemas.microsoft.com/office/powerpoint/2010/main" val="5915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613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592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680</Words>
  <Application>Microsoft Macintosh PowerPoint</Application>
  <PresentationFormat>Widescreen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Disease Prediction from Personal Health Indicators</vt:lpstr>
      <vt:lpstr>Problem Definition </vt:lpstr>
      <vt:lpstr>Problem Definition </vt:lpstr>
      <vt:lpstr>Dataset Description</vt:lpstr>
      <vt:lpstr>Insights to be gained</vt:lpstr>
      <vt:lpstr>Analysis Task to Perform</vt:lpstr>
      <vt:lpstr>Potential challenges with data and/or task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from Personal Health Indicators</dc:title>
  <dc:creator>Sergey Gurvich</dc:creator>
  <cp:lastModifiedBy>Sergey Gurvich</cp:lastModifiedBy>
  <cp:revision>63</cp:revision>
  <dcterms:created xsi:type="dcterms:W3CDTF">2022-04-23T02:33:17Z</dcterms:created>
  <dcterms:modified xsi:type="dcterms:W3CDTF">2022-04-27T03:50:44Z</dcterms:modified>
</cp:coreProperties>
</file>